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6"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938E52A-F2C8-42F5-A519-213AB6AFC5EC}" type="datetimeFigureOut">
              <a:rPr lang="en-US" smtClean="0"/>
              <a:t>18-Sep-20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FF7595-158F-40DC-BBFF-30B892F16A6D}" type="slidenum">
              <a:rPr lang="en-US" smtClean="0"/>
              <a:t>‹#›</a:t>
            </a:fld>
            <a:endParaRPr lang="en-US"/>
          </a:p>
        </p:txBody>
      </p:sp>
    </p:spTree>
    <p:extLst>
      <p:ext uri="{BB962C8B-B14F-4D97-AF65-F5344CB8AC3E}">
        <p14:creationId xmlns:p14="http://schemas.microsoft.com/office/powerpoint/2010/main" val="6023872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938E52A-F2C8-42F5-A519-213AB6AFC5EC}" type="datetimeFigureOut">
              <a:rPr lang="en-US" smtClean="0"/>
              <a:t>18-Sep-20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FF7595-158F-40DC-BBFF-30B892F16A6D}" type="slidenum">
              <a:rPr lang="en-US" smtClean="0"/>
              <a:t>‹#›</a:t>
            </a:fld>
            <a:endParaRPr lang="en-US"/>
          </a:p>
        </p:txBody>
      </p:sp>
    </p:spTree>
    <p:extLst>
      <p:ext uri="{BB962C8B-B14F-4D97-AF65-F5344CB8AC3E}">
        <p14:creationId xmlns:p14="http://schemas.microsoft.com/office/powerpoint/2010/main" val="11608552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938E52A-F2C8-42F5-A519-213AB6AFC5EC}" type="datetimeFigureOut">
              <a:rPr lang="en-US" smtClean="0"/>
              <a:t>18-Sep-20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FF7595-158F-40DC-BBFF-30B892F16A6D}" type="slidenum">
              <a:rPr lang="en-US" smtClean="0"/>
              <a:t>‹#›</a:t>
            </a:fld>
            <a:endParaRPr lang="en-US"/>
          </a:p>
        </p:txBody>
      </p:sp>
    </p:spTree>
    <p:extLst>
      <p:ext uri="{BB962C8B-B14F-4D97-AF65-F5344CB8AC3E}">
        <p14:creationId xmlns:p14="http://schemas.microsoft.com/office/powerpoint/2010/main" val="15185976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938E52A-F2C8-42F5-A519-213AB6AFC5EC}" type="datetimeFigureOut">
              <a:rPr lang="en-US" smtClean="0"/>
              <a:t>18-Sep-20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FF7595-158F-40DC-BBFF-30B892F16A6D}"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5625779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938E52A-F2C8-42F5-A519-213AB6AFC5EC}" type="datetimeFigureOut">
              <a:rPr lang="en-US" smtClean="0"/>
              <a:t>18-Sep-20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FF7595-158F-40DC-BBFF-30B892F16A6D}" type="slidenum">
              <a:rPr lang="en-US" smtClean="0"/>
              <a:t>‹#›</a:t>
            </a:fld>
            <a:endParaRPr lang="en-US"/>
          </a:p>
        </p:txBody>
      </p:sp>
    </p:spTree>
    <p:extLst>
      <p:ext uri="{BB962C8B-B14F-4D97-AF65-F5344CB8AC3E}">
        <p14:creationId xmlns:p14="http://schemas.microsoft.com/office/powerpoint/2010/main" val="24908037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938E52A-F2C8-42F5-A519-213AB6AFC5EC}" type="datetimeFigureOut">
              <a:rPr lang="en-US" smtClean="0"/>
              <a:t>18-Sep-20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FF7595-158F-40DC-BBFF-30B892F16A6D}" type="slidenum">
              <a:rPr lang="en-US" smtClean="0"/>
              <a:t>‹#›</a:t>
            </a:fld>
            <a:endParaRPr lang="en-US"/>
          </a:p>
        </p:txBody>
      </p:sp>
    </p:spTree>
    <p:extLst>
      <p:ext uri="{BB962C8B-B14F-4D97-AF65-F5344CB8AC3E}">
        <p14:creationId xmlns:p14="http://schemas.microsoft.com/office/powerpoint/2010/main" val="7428776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938E52A-F2C8-42F5-A519-213AB6AFC5EC}" type="datetimeFigureOut">
              <a:rPr lang="en-US" smtClean="0"/>
              <a:t>18-Sep-20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FF7595-158F-40DC-BBFF-30B892F16A6D}" type="slidenum">
              <a:rPr lang="en-US" smtClean="0"/>
              <a:t>‹#›</a:t>
            </a:fld>
            <a:endParaRPr lang="en-US"/>
          </a:p>
        </p:txBody>
      </p:sp>
    </p:spTree>
    <p:extLst>
      <p:ext uri="{BB962C8B-B14F-4D97-AF65-F5344CB8AC3E}">
        <p14:creationId xmlns:p14="http://schemas.microsoft.com/office/powerpoint/2010/main" val="17657716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38E52A-F2C8-42F5-A519-213AB6AFC5EC}" type="datetimeFigureOut">
              <a:rPr lang="en-US" smtClean="0"/>
              <a:t>18-Sep-20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FF7595-158F-40DC-BBFF-30B892F16A6D}" type="slidenum">
              <a:rPr lang="en-US" smtClean="0"/>
              <a:t>‹#›</a:t>
            </a:fld>
            <a:endParaRPr lang="en-US"/>
          </a:p>
        </p:txBody>
      </p:sp>
    </p:spTree>
    <p:extLst>
      <p:ext uri="{BB962C8B-B14F-4D97-AF65-F5344CB8AC3E}">
        <p14:creationId xmlns:p14="http://schemas.microsoft.com/office/powerpoint/2010/main" val="29153213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38E52A-F2C8-42F5-A519-213AB6AFC5EC}" type="datetimeFigureOut">
              <a:rPr lang="en-US" smtClean="0"/>
              <a:t>18-Sep-20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FF7595-158F-40DC-BBFF-30B892F16A6D}" type="slidenum">
              <a:rPr lang="en-US" smtClean="0"/>
              <a:t>‹#›</a:t>
            </a:fld>
            <a:endParaRPr lang="en-US"/>
          </a:p>
        </p:txBody>
      </p:sp>
    </p:spTree>
    <p:extLst>
      <p:ext uri="{BB962C8B-B14F-4D97-AF65-F5344CB8AC3E}">
        <p14:creationId xmlns:p14="http://schemas.microsoft.com/office/powerpoint/2010/main" val="25382755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4938E52A-F2C8-42F5-A519-213AB6AFC5EC}" type="datetimeFigureOut">
              <a:rPr lang="en-US" smtClean="0"/>
              <a:t>18-Sep-20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FF7595-158F-40DC-BBFF-30B892F16A6D}" type="slidenum">
              <a:rPr lang="en-US" smtClean="0"/>
              <a:t>‹#›</a:t>
            </a:fld>
            <a:endParaRPr lang="en-US"/>
          </a:p>
        </p:txBody>
      </p:sp>
    </p:spTree>
    <p:extLst>
      <p:ext uri="{BB962C8B-B14F-4D97-AF65-F5344CB8AC3E}">
        <p14:creationId xmlns:p14="http://schemas.microsoft.com/office/powerpoint/2010/main" val="3705662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938E52A-F2C8-42F5-A519-213AB6AFC5EC}" type="datetimeFigureOut">
              <a:rPr lang="en-US" smtClean="0"/>
              <a:t>18-Sep-20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FF7595-158F-40DC-BBFF-30B892F16A6D}" type="slidenum">
              <a:rPr lang="en-US" smtClean="0"/>
              <a:t>‹#›</a:t>
            </a:fld>
            <a:endParaRPr lang="en-US"/>
          </a:p>
        </p:txBody>
      </p:sp>
    </p:spTree>
    <p:extLst>
      <p:ext uri="{BB962C8B-B14F-4D97-AF65-F5344CB8AC3E}">
        <p14:creationId xmlns:p14="http://schemas.microsoft.com/office/powerpoint/2010/main" val="33528501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938E52A-F2C8-42F5-A519-213AB6AFC5EC}" type="datetimeFigureOut">
              <a:rPr lang="en-US" smtClean="0"/>
              <a:t>18-Sep-20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FF7595-158F-40DC-BBFF-30B892F16A6D}" type="slidenum">
              <a:rPr lang="en-US" smtClean="0"/>
              <a:t>‹#›</a:t>
            </a:fld>
            <a:endParaRPr lang="en-US"/>
          </a:p>
        </p:txBody>
      </p:sp>
    </p:spTree>
    <p:extLst>
      <p:ext uri="{BB962C8B-B14F-4D97-AF65-F5344CB8AC3E}">
        <p14:creationId xmlns:p14="http://schemas.microsoft.com/office/powerpoint/2010/main" val="1638534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938E52A-F2C8-42F5-A519-213AB6AFC5EC}" type="datetimeFigureOut">
              <a:rPr lang="en-US" smtClean="0"/>
              <a:t>18-Sep-20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FF7595-158F-40DC-BBFF-30B892F16A6D}" type="slidenum">
              <a:rPr lang="en-US" smtClean="0"/>
              <a:t>‹#›</a:t>
            </a:fld>
            <a:endParaRPr lang="en-US"/>
          </a:p>
        </p:txBody>
      </p:sp>
    </p:spTree>
    <p:extLst>
      <p:ext uri="{BB962C8B-B14F-4D97-AF65-F5344CB8AC3E}">
        <p14:creationId xmlns:p14="http://schemas.microsoft.com/office/powerpoint/2010/main" val="31081637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938E52A-F2C8-42F5-A519-213AB6AFC5EC}" type="datetimeFigureOut">
              <a:rPr lang="en-US" smtClean="0"/>
              <a:t>18-Sep-20</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1BFF7595-158F-40DC-BBFF-30B892F16A6D}" type="slidenum">
              <a:rPr lang="en-US" smtClean="0"/>
              <a:t>‹#›</a:t>
            </a:fld>
            <a:endParaRPr lang="en-US"/>
          </a:p>
        </p:txBody>
      </p:sp>
    </p:spTree>
    <p:extLst>
      <p:ext uri="{BB962C8B-B14F-4D97-AF65-F5344CB8AC3E}">
        <p14:creationId xmlns:p14="http://schemas.microsoft.com/office/powerpoint/2010/main" val="12686656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938E52A-F2C8-42F5-A519-213AB6AFC5EC}" type="datetimeFigureOut">
              <a:rPr lang="en-US" smtClean="0"/>
              <a:t>18-Sep-20</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1BFF7595-158F-40DC-BBFF-30B892F16A6D}" type="slidenum">
              <a:rPr lang="en-US" smtClean="0"/>
              <a:t>‹#›</a:t>
            </a:fld>
            <a:endParaRPr lang="en-US"/>
          </a:p>
        </p:txBody>
      </p:sp>
    </p:spTree>
    <p:extLst>
      <p:ext uri="{BB962C8B-B14F-4D97-AF65-F5344CB8AC3E}">
        <p14:creationId xmlns:p14="http://schemas.microsoft.com/office/powerpoint/2010/main" val="12245460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4938E52A-F2C8-42F5-A519-213AB6AFC5EC}" type="datetimeFigureOut">
              <a:rPr lang="en-US" smtClean="0"/>
              <a:t>18-Sep-20</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1BFF7595-158F-40DC-BBFF-30B892F16A6D}" type="slidenum">
              <a:rPr lang="en-US" smtClean="0"/>
              <a:t>‹#›</a:t>
            </a:fld>
            <a:endParaRPr lang="en-US"/>
          </a:p>
        </p:txBody>
      </p:sp>
    </p:spTree>
    <p:extLst>
      <p:ext uri="{BB962C8B-B14F-4D97-AF65-F5344CB8AC3E}">
        <p14:creationId xmlns:p14="http://schemas.microsoft.com/office/powerpoint/2010/main" val="24872593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938E52A-F2C8-42F5-A519-213AB6AFC5EC}" type="datetimeFigureOut">
              <a:rPr lang="en-US" smtClean="0"/>
              <a:t>18-Sep-20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FF7595-158F-40DC-BBFF-30B892F16A6D}" type="slidenum">
              <a:rPr lang="en-US" smtClean="0"/>
              <a:t>‹#›</a:t>
            </a:fld>
            <a:endParaRPr lang="en-US"/>
          </a:p>
        </p:txBody>
      </p:sp>
    </p:spTree>
    <p:extLst>
      <p:ext uri="{BB962C8B-B14F-4D97-AF65-F5344CB8AC3E}">
        <p14:creationId xmlns:p14="http://schemas.microsoft.com/office/powerpoint/2010/main" val="10973374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938E52A-F2C8-42F5-A519-213AB6AFC5EC}" type="datetimeFigureOut">
              <a:rPr lang="en-US" smtClean="0"/>
              <a:t>18-Sep-20</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1BFF7595-158F-40DC-BBFF-30B892F16A6D}" type="slidenum">
              <a:rPr lang="en-US" smtClean="0"/>
              <a:t>‹#›</a:t>
            </a:fld>
            <a:endParaRPr lang="en-US"/>
          </a:p>
        </p:txBody>
      </p:sp>
    </p:spTree>
    <p:extLst>
      <p:ext uri="{BB962C8B-B14F-4D97-AF65-F5344CB8AC3E}">
        <p14:creationId xmlns:p14="http://schemas.microsoft.com/office/powerpoint/2010/main" val="327233678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11500" dirty="0">
                <a:solidFill>
                  <a:srgbClr val="FFFF00"/>
                </a:solidFill>
                <a:latin typeface="Times New Roman" panose="02020603050405020304" pitchFamily="18" charset="0"/>
                <a:cs typeface="Times New Roman" panose="02020603050405020304" pitchFamily="18" charset="0"/>
              </a:rPr>
              <a:t>Lecture no. 4</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2876787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8800" dirty="0">
                <a:solidFill>
                  <a:srgbClr val="FFFF00"/>
                </a:solidFill>
                <a:latin typeface="Times New Roman" panose="02020603050405020304" pitchFamily="18" charset="0"/>
                <a:cs typeface="Times New Roman" panose="02020603050405020304" pitchFamily="18" charset="0"/>
              </a:rPr>
              <a:t>Levels of Planning</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7316096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2" y="752968"/>
            <a:ext cx="9404723" cy="1400530"/>
          </a:xfrm>
        </p:spPr>
        <p:txBody>
          <a:bodyPr/>
          <a:lstStyle/>
          <a:p>
            <a:r>
              <a:rPr lang="en-US" sz="4800" dirty="0">
                <a:solidFill>
                  <a:srgbClr val="FFFF00"/>
                </a:solidFill>
                <a:latin typeface="Times New Roman" panose="02020603050405020304" pitchFamily="18" charset="0"/>
                <a:cs typeface="Times New Roman" panose="02020603050405020304" pitchFamily="18" charset="0"/>
              </a:rPr>
              <a:t>Levels of Planning</a:t>
            </a:r>
          </a:p>
        </p:txBody>
      </p:sp>
      <p:sp>
        <p:nvSpPr>
          <p:cNvPr id="3" name="Content Placeholder 2"/>
          <p:cNvSpPr>
            <a:spLocks noGrp="1"/>
          </p:cNvSpPr>
          <p:nvPr>
            <p:ph idx="1"/>
          </p:nvPr>
        </p:nvSpPr>
        <p:spPr>
          <a:xfrm>
            <a:off x="646112" y="2052918"/>
            <a:ext cx="9403742" cy="4195481"/>
          </a:xfrm>
        </p:spPr>
        <p:txBody>
          <a:bodyPr>
            <a:normAutofit/>
          </a:bodyPr>
          <a:lstStyle/>
          <a:p>
            <a:pPr marL="0" indent="0">
              <a:buNone/>
            </a:pPr>
            <a:r>
              <a:rPr lang="en-US" sz="3200" dirty="0">
                <a:latin typeface="Times New Roman" panose="02020603050405020304" pitchFamily="18" charset="0"/>
                <a:cs typeface="Times New Roman" panose="02020603050405020304" pitchFamily="18" charset="0"/>
              </a:rPr>
              <a:t>There are five levels of planning</a:t>
            </a:r>
          </a:p>
          <a:p>
            <a:pPr marL="457200" indent="-457200">
              <a:buFont typeface="+mj-lt"/>
              <a:buAutoNum type="arabicPeriod"/>
            </a:pPr>
            <a:r>
              <a:rPr lang="en-US" sz="3200" dirty="0">
                <a:latin typeface="Times New Roman" panose="02020603050405020304" pitchFamily="18" charset="0"/>
                <a:cs typeface="Times New Roman" panose="02020603050405020304" pitchFamily="18" charset="0"/>
              </a:rPr>
              <a:t> Local level planning</a:t>
            </a:r>
          </a:p>
          <a:p>
            <a:pPr marL="457200" indent="-457200">
              <a:buFont typeface="+mj-lt"/>
              <a:buAutoNum type="arabicPeriod"/>
            </a:pPr>
            <a:r>
              <a:rPr lang="en-US" sz="3200" dirty="0">
                <a:latin typeface="Times New Roman" panose="02020603050405020304" pitchFamily="18" charset="0"/>
                <a:cs typeface="Times New Roman" panose="02020603050405020304" pitchFamily="18" charset="0"/>
              </a:rPr>
              <a:t> Country level planning</a:t>
            </a:r>
          </a:p>
          <a:p>
            <a:pPr marL="457200" indent="-457200">
              <a:buFont typeface="+mj-lt"/>
              <a:buAutoNum type="arabicPeriod"/>
            </a:pPr>
            <a:r>
              <a:rPr lang="en-US" sz="3200" dirty="0">
                <a:latin typeface="Times New Roman" panose="02020603050405020304" pitchFamily="18" charset="0"/>
                <a:cs typeface="Times New Roman" panose="02020603050405020304" pitchFamily="18" charset="0"/>
              </a:rPr>
              <a:t> Regional planning</a:t>
            </a:r>
          </a:p>
          <a:p>
            <a:pPr marL="457200" indent="-457200">
              <a:buFont typeface="+mj-lt"/>
              <a:buAutoNum type="arabicPeriod"/>
            </a:pPr>
            <a:r>
              <a:rPr lang="en-US" sz="3200" dirty="0">
                <a:latin typeface="Times New Roman" panose="02020603050405020304" pitchFamily="18" charset="0"/>
                <a:cs typeface="Times New Roman" panose="02020603050405020304" pitchFamily="18" charset="0"/>
              </a:rPr>
              <a:t> National Planning</a:t>
            </a:r>
          </a:p>
          <a:p>
            <a:pPr marL="457200" indent="-457200">
              <a:buFont typeface="+mj-lt"/>
              <a:buAutoNum type="arabicPeriod"/>
            </a:pPr>
            <a:r>
              <a:rPr lang="en-US" sz="3200" dirty="0">
                <a:latin typeface="Times New Roman" panose="02020603050405020304" pitchFamily="18" charset="0"/>
                <a:cs typeface="Times New Roman" panose="02020603050405020304" pitchFamily="18" charset="0"/>
              </a:rPr>
              <a:t> International Planning</a:t>
            </a:r>
          </a:p>
        </p:txBody>
      </p:sp>
    </p:spTree>
    <p:extLst>
      <p:ext uri="{BB962C8B-B14F-4D97-AF65-F5344CB8AC3E}">
        <p14:creationId xmlns:p14="http://schemas.microsoft.com/office/powerpoint/2010/main" val="574037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FF00"/>
                </a:solidFill>
                <a:latin typeface="Times New Roman" panose="02020603050405020304" pitchFamily="18" charset="0"/>
                <a:cs typeface="Times New Roman" panose="02020603050405020304" pitchFamily="18" charset="0"/>
              </a:rPr>
              <a:t>1. Local Level Planning</a:t>
            </a:r>
          </a:p>
        </p:txBody>
      </p:sp>
      <p:sp>
        <p:nvSpPr>
          <p:cNvPr id="3" name="Content Placeholder 2"/>
          <p:cNvSpPr>
            <a:spLocks noGrp="1"/>
          </p:cNvSpPr>
          <p:nvPr>
            <p:ph idx="1"/>
          </p:nvPr>
        </p:nvSpPr>
        <p:spPr>
          <a:xfrm>
            <a:off x="646111" y="1853248"/>
            <a:ext cx="5932110" cy="4395151"/>
          </a:xfrm>
        </p:spPr>
        <p:txBody>
          <a:bodyPr>
            <a:noAutofit/>
          </a:bodyPr>
          <a:lstStyle/>
          <a:p>
            <a:pPr marL="0" indent="0" algn="just">
              <a:buNone/>
            </a:pPr>
            <a:r>
              <a:rPr lang="en-US" sz="2800" dirty="0">
                <a:latin typeface="Times New Roman" panose="02020603050405020304" pitchFamily="18" charset="0"/>
                <a:cs typeface="Times New Roman" panose="02020603050405020304" pitchFamily="18" charset="0"/>
              </a:rPr>
              <a:t>The development plan of a city or a town is prepared by keeping in view the local conditions. It aims at proper distribution of population density, regulation of traffic, location of shopping and recreation center etc. It is quite evident that local planning will be greatly influenced by economic conditions and finances available for the development of the town.</a:t>
            </a:r>
          </a:p>
        </p:txBody>
      </p:sp>
      <p:pic>
        <p:nvPicPr>
          <p:cNvPr id="4" name="Picture 3"/>
          <p:cNvPicPr/>
          <p:nvPr/>
        </p:nvPicPr>
        <p:blipFill>
          <a:blip r:embed="rId2"/>
          <a:stretch>
            <a:fillRect/>
          </a:stretch>
        </p:blipFill>
        <p:spPr>
          <a:xfrm>
            <a:off x="6578221" y="2006221"/>
            <a:ext cx="5158854" cy="4135271"/>
          </a:xfrm>
          <a:prstGeom prst="rect">
            <a:avLst/>
          </a:prstGeom>
        </p:spPr>
      </p:pic>
    </p:spTree>
    <p:extLst>
      <p:ext uri="{BB962C8B-B14F-4D97-AF65-F5344CB8AC3E}">
        <p14:creationId xmlns:p14="http://schemas.microsoft.com/office/powerpoint/2010/main" val="3925440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2" y="780264"/>
            <a:ext cx="9404723" cy="1400530"/>
          </a:xfrm>
        </p:spPr>
        <p:txBody>
          <a:bodyPr/>
          <a:lstStyle/>
          <a:p>
            <a:r>
              <a:rPr lang="en-US" dirty="0">
                <a:solidFill>
                  <a:srgbClr val="FFFF00"/>
                </a:solidFill>
                <a:latin typeface="Times New Roman" panose="02020603050405020304" pitchFamily="18" charset="0"/>
                <a:cs typeface="Times New Roman" panose="02020603050405020304" pitchFamily="18" charset="0"/>
              </a:rPr>
              <a:t>2. Country Level Planning</a:t>
            </a:r>
          </a:p>
        </p:txBody>
      </p:sp>
      <p:sp>
        <p:nvSpPr>
          <p:cNvPr id="3" name="Content Placeholder 2"/>
          <p:cNvSpPr>
            <a:spLocks noGrp="1"/>
          </p:cNvSpPr>
          <p:nvPr>
            <p:ph idx="1"/>
          </p:nvPr>
        </p:nvSpPr>
        <p:spPr>
          <a:xfrm>
            <a:off x="646112" y="2052918"/>
            <a:ext cx="6054939" cy="4195481"/>
          </a:xfrm>
        </p:spPr>
        <p:txBody>
          <a:bodyPr>
            <a:normAutofit/>
          </a:bodyPr>
          <a:lstStyle/>
          <a:p>
            <a:pPr marL="0" indent="0" algn="just">
              <a:buNone/>
            </a:pPr>
            <a:r>
              <a:rPr lang="en-US" sz="2400" dirty="0">
                <a:latin typeface="Times New Roman" panose="02020603050405020304" pitchFamily="18" charset="0"/>
                <a:cs typeface="Times New Roman" panose="02020603050405020304" pitchFamily="18" charset="0"/>
              </a:rPr>
              <a:t>The area surrounding a town cannot be allowed to develop in a haphazard way. Generally a town is surrounded by villages and rural planning becomes necessary for the proper functioning of the town. For this purpose, the surrounding villages should be linked up with suitable transport facilities . It should be remembered that country planning and Urban planning are complementary to each other they cannot be treated as two independent separate entities.</a:t>
            </a:r>
          </a:p>
        </p:txBody>
      </p:sp>
      <p:pic>
        <p:nvPicPr>
          <p:cNvPr id="4" name="Picture 3"/>
          <p:cNvPicPr/>
          <p:nvPr/>
        </p:nvPicPr>
        <p:blipFill>
          <a:blip r:embed="rId2"/>
          <a:stretch>
            <a:fillRect/>
          </a:stretch>
        </p:blipFill>
        <p:spPr>
          <a:xfrm>
            <a:off x="6999594" y="2052917"/>
            <a:ext cx="4546411" cy="4429769"/>
          </a:xfrm>
          <a:prstGeom prst="rect">
            <a:avLst/>
          </a:prstGeom>
        </p:spPr>
      </p:pic>
    </p:spTree>
    <p:extLst>
      <p:ext uri="{BB962C8B-B14F-4D97-AF65-F5344CB8AC3E}">
        <p14:creationId xmlns:p14="http://schemas.microsoft.com/office/powerpoint/2010/main" val="30063189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984981"/>
            <a:ext cx="9404723" cy="1400530"/>
          </a:xfrm>
        </p:spPr>
        <p:txBody>
          <a:bodyPr/>
          <a:lstStyle/>
          <a:p>
            <a:r>
              <a:rPr lang="en-US" dirty="0">
                <a:solidFill>
                  <a:srgbClr val="FFFF00"/>
                </a:solidFill>
                <a:latin typeface="Times New Roman" panose="02020603050405020304" pitchFamily="18" charset="0"/>
                <a:cs typeface="Times New Roman" panose="02020603050405020304" pitchFamily="18" charset="0"/>
              </a:rPr>
              <a:t>3. Regional Planning</a:t>
            </a:r>
          </a:p>
        </p:txBody>
      </p:sp>
      <p:sp>
        <p:nvSpPr>
          <p:cNvPr id="3" name="Content Placeholder 2"/>
          <p:cNvSpPr>
            <a:spLocks noGrp="1"/>
          </p:cNvSpPr>
          <p:nvPr>
            <p:ph idx="1"/>
          </p:nvPr>
        </p:nvSpPr>
        <p:spPr>
          <a:xfrm>
            <a:off x="646111" y="2052918"/>
            <a:ext cx="10531405" cy="4195481"/>
          </a:xfrm>
        </p:spPr>
        <p:txBody>
          <a:bodyPr/>
          <a:lstStyle/>
          <a:p>
            <a:pPr algn="just"/>
            <a:r>
              <a:rPr lang="en-US" sz="3200" dirty="0">
                <a:latin typeface="Times New Roman" panose="02020603050405020304" pitchFamily="18" charset="0"/>
                <a:cs typeface="Times New Roman" panose="02020603050405020304" pitchFamily="18" charset="0"/>
              </a:rPr>
              <a:t>The term regional planning is used to include proposals in a region for the distribution of population and industry , transport facilities, rural services , village industries, etc.</a:t>
            </a:r>
          </a:p>
          <a:p>
            <a:pPr marL="0" indent="0" algn="just">
              <a:buNone/>
            </a:pPr>
            <a:endParaRPr lang="en-US" sz="3200" dirty="0">
              <a:latin typeface="Times New Roman" panose="02020603050405020304" pitchFamily="18" charset="0"/>
              <a:cs typeface="Times New Roman" panose="02020603050405020304" pitchFamily="18" charset="0"/>
            </a:endParaRPr>
          </a:p>
          <a:p>
            <a:pPr algn="just"/>
            <a:r>
              <a:rPr lang="en-US" sz="3200" dirty="0">
                <a:latin typeface="Times New Roman" panose="02020603050405020304" pitchFamily="18" charset="0"/>
                <a:cs typeface="Times New Roman" panose="02020603050405020304" pitchFamily="18" charset="0"/>
              </a:rPr>
              <a:t> A Town or a city cannot be isolated from its surrounding region. Hence , regional planning helps in controlling and reshaping the growth of major town in the region.</a:t>
            </a:r>
          </a:p>
          <a:p>
            <a:endParaRPr lang="en-US" dirty="0"/>
          </a:p>
        </p:txBody>
      </p:sp>
    </p:spTree>
    <p:extLst>
      <p:ext uri="{BB962C8B-B14F-4D97-AF65-F5344CB8AC3E}">
        <p14:creationId xmlns:p14="http://schemas.microsoft.com/office/powerpoint/2010/main" val="10665982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FF00"/>
                </a:solidFill>
                <a:latin typeface="Times New Roman" panose="02020603050405020304" pitchFamily="18" charset="0"/>
                <a:cs typeface="Times New Roman" panose="02020603050405020304" pitchFamily="18" charset="0"/>
              </a:rPr>
              <a:t>4. National Planning</a:t>
            </a:r>
          </a:p>
        </p:txBody>
      </p:sp>
      <p:sp>
        <p:nvSpPr>
          <p:cNvPr id="3" name="Content Placeholder 2"/>
          <p:cNvSpPr>
            <a:spLocks noGrp="1"/>
          </p:cNvSpPr>
          <p:nvPr>
            <p:ph idx="1"/>
          </p:nvPr>
        </p:nvSpPr>
        <p:spPr>
          <a:xfrm>
            <a:off x="646111" y="1534303"/>
            <a:ext cx="10503129" cy="4195481"/>
          </a:xfrm>
        </p:spPr>
        <p:txBody>
          <a:bodyPr>
            <a:noAutofit/>
          </a:bodyPr>
          <a:lstStyle/>
          <a:p>
            <a:pPr algn="just"/>
            <a:r>
              <a:rPr lang="en-US" sz="2400" dirty="0">
                <a:latin typeface="Times New Roman" panose="02020603050405020304" pitchFamily="18" charset="0"/>
                <a:cs typeface="Times New Roman" panose="02020603050405020304" pitchFamily="18" charset="0"/>
              </a:rPr>
              <a:t>National level is the level set by higher authorities of planning and development in order to provide better facilities and infrastructure at national level. Planner is not only concerned with regional (urban or rural level) but with national level as well. It is implemented by obeying various polices and guidelines in order to provide facilities and better living on a country level to enhance the beautification and living environment of the country. </a:t>
            </a:r>
          </a:p>
          <a:p>
            <a:pPr algn="just"/>
            <a:r>
              <a:rPr lang="en-US" sz="2400" dirty="0">
                <a:latin typeface="Times New Roman" panose="02020603050405020304" pitchFamily="18" charset="0"/>
                <a:cs typeface="Times New Roman" panose="02020603050405020304" pitchFamily="18" charset="0"/>
              </a:rPr>
              <a:t>National Level is to provide proper housing facilities along with the basic infrastructure as the proper accessibility to the amenities like parks, hospitals, education and offices, recreational and commercial zones and industrial zones along with proper roads and drainage and sewerage system as to give a livable environment to the citizens of a country. So as they should not suffer for the availability or the accessibility of any of the above-mentioned aspects. </a:t>
            </a:r>
          </a:p>
        </p:txBody>
      </p:sp>
    </p:spTree>
    <p:extLst>
      <p:ext uri="{BB962C8B-B14F-4D97-AF65-F5344CB8AC3E}">
        <p14:creationId xmlns:p14="http://schemas.microsoft.com/office/powerpoint/2010/main" val="27862205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5131" y="984980"/>
            <a:ext cx="9404723" cy="1400530"/>
          </a:xfrm>
        </p:spPr>
        <p:txBody>
          <a:bodyPr/>
          <a:lstStyle/>
          <a:p>
            <a:r>
              <a:rPr lang="en-US" dirty="0">
                <a:solidFill>
                  <a:srgbClr val="FFFF00"/>
                </a:solidFill>
                <a:latin typeface="Times New Roman" panose="02020603050405020304" pitchFamily="18" charset="0"/>
                <a:cs typeface="Times New Roman" panose="02020603050405020304" pitchFamily="18" charset="0"/>
              </a:rPr>
              <a:t>5. International Planning</a:t>
            </a:r>
          </a:p>
        </p:txBody>
      </p:sp>
      <p:sp>
        <p:nvSpPr>
          <p:cNvPr id="3" name="Content Placeholder 2"/>
          <p:cNvSpPr>
            <a:spLocks noGrp="1"/>
          </p:cNvSpPr>
          <p:nvPr>
            <p:ph idx="1"/>
          </p:nvPr>
        </p:nvSpPr>
        <p:spPr>
          <a:xfrm>
            <a:off x="750628" y="2052918"/>
            <a:ext cx="9299226" cy="4195481"/>
          </a:xfrm>
        </p:spPr>
        <p:txBody>
          <a:bodyPr/>
          <a:lstStyle/>
          <a:p>
            <a:pPr marL="0" indent="0" algn="just">
              <a:buNone/>
            </a:pPr>
            <a:r>
              <a:rPr lang="en-US" sz="2800" dirty="0">
                <a:latin typeface="Times New Roman" panose="02020603050405020304" pitchFamily="18" charset="0"/>
                <a:cs typeface="Times New Roman" panose="02020603050405020304" pitchFamily="18" charset="0"/>
              </a:rPr>
              <a:t>With the establishment of United Nations Organization (UNO), international planning come into existence and efforts are made at international level to promote good will and co-operation between different countries of the world. Various agencies appointed by UNO conduct surveys in various fields of human life such as health, education, food etc. The study of such surveys helps in finding out remedies of complicated problems at international level.</a:t>
            </a:r>
          </a:p>
          <a:p>
            <a:pPr marL="0" indent="0">
              <a:buNone/>
            </a:pPr>
            <a:endParaRPr lang="en-US" dirty="0"/>
          </a:p>
        </p:txBody>
      </p:sp>
    </p:spTree>
    <p:extLst>
      <p:ext uri="{BB962C8B-B14F-4D97-AF65-F5344CB8AC3E}">
        <p14:creationId xmlns:p14="http://schemas.microsoft.com/office/powerpoint/2010/main" val="392511430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48</TotalTime>
  <Words>486</Words>
  <Application>Microsoft Office PowerPoint</Application>
  <PresentationFormat>Widescreen</PresentationFormat>
  <Paragraphs>22</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Century Gothic</vt:lpstr>
      <vt:lpstr>Times New Roman</vt:lpstr>
      <vt:lpstr>Wingdings 3</vt:lpstr>
      <vt:lpstr>Ion</vt:lpstr>
      <vt:lpstr>Lecture no. 4</vt:lpstr>
      <vt:lpstr>Levels of Planning</vt:lpstr>
      <vt:lpstr>Levels of Planning</vt:lpstr>
      <vt:lpstr>1. Local Level Planning</vt:lpstr>
      <vt:lpstr>2. Country Level Planning</vt:lpstr>
      <vt:lpstr>3. Regional Planning</vt:lpstr>
      <vt:lpstr>4. National Planning</vt:lpstr>
      <vt:lpstr>5. International Planning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no. 4</dc:title>
  <dc:creator>Home</dc:creator>
  <cp:lastModifiedBy>Sohail Zafar</cp:lastModifiedBy>
  <cp:revision>7</cp:revision>
  <dcterms:created xsi:type="dcterms:W3CDTF">2017-09-30T15:20:26Z</dcterms:created>
  <dcterms:modified xsi:type="dcterms:W3CDTF">2020-09-18T07:45:08Z</dcterms:modified>
</cp:coreProperties>
</file>